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858000" cy="9144000"/>
  <p:embeddedFontLst>
    <p:embeddedFont>
      <p:font typeface="Bree Serif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ibre Baskerville" panose="020B0604020202020204" charset="0"/>
      <p:regular r:id="rId10"/>
      <p:bold r:id="rId11"/>
      <p: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25" d="100"/>
          <a:sy n="25" d="100"/>
        </p:scale>
        <p:origin x="1579" y="1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0" y="3901017"/>
            <a:ext cx="6994922" cy="351133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3901017"/>
            <a:ext cx="20870466" cy="351133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12678834"/>
            <a:ext cx="13932694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12678834"/>
            <a:ext cx="13932694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56833"/>
            <a:ext cx="29627512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3901017"/>
            <a:ext cx="279796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12678834"/>
            <a:ext cx="27979688" cy="263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90185"/>
            <a:ext cx="10425113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92079">
              <a:defRPr sz="5025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rationalrouge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2pPr>
      <a:lvl3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3pPr>
      <a:lvl4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4pPr>
      <a:lvl5pPr algn="ctr" defTabSz="3292079" rtl="0" eaLnBrk="0" fontAlgn="base" hangingPunct="0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5pPr>
      <a:lvl6pPr marL="3429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6pPr>
      <a:lvl7pPr marL="6858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7pPr>
      <a:lvl8pPr marL="10287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8pPr>
      <a:lvl9pPr marL="1371600" algn="ctr" defTabSz="3292079" rtl="0" fontAlgn="base">
        <a:spcBef>
          <a:spcPct val="0"/>
        </a:spcBef>
        <a:spcAft>
          <a:spcPct val="0"/>
        </a:spcAft>
        <a:defRPr sz="1582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34679" indent="-1234679" algn="l" defTabSz="3292079" rtl="0" eaLnBrk="0" fontAlgn="base" hangingPunct="0">
        <a:spcBef>
          <a:spcPct val="20000"/>
        </a:spcBef>
        <a:spcAft>
          <a:spcPct val="0"/>
        </a:spcAft>
        <a:buChar char="•"/>
        <a:defRPr sz="11550">
          <a:solidFill>
            <a:schemeClr val="tx1"/>
          </a:solidFill>
          <a:latin typeface="+mn-lt"/>
          <a:ea typeface="+mn-ea"/>
          <a:cs typeface="+mn-cs"/>
        </a:defRPr>
      </a:lvl1pPr>
      <a:lvl2pPr marL="2674144" indent="-1028700" algn="l" defTabSz="3292079" rtl="0" eaLnBrk="0" fontAlgn="base" hangingPunct="0">
        <a:spcBef>
          <a:spcPct val="20000"/>
        </a:spcBef>
        <a:spcAft>
          <a:spcPct val="0"/>
        </a:spcAft>
        <a:buChar char="–"/>
        <a:defRPr sz="10050">
          <a:solidFill>
            <a:schemeClr val="tx1"/>
          </a:solidFill>
          <a:latin typeface="+mn-lt"/>
        </a:defRPr>
      </a:lvl2pPr>
      <a:lvl3pPr marL="4114800" indent="-822722" algn="l" defTabSz="3292079" rtl="0" eaLnBrk="0" fontAlgn="base" hangingPunct="0">
        <a:spcBef>
          <a:spcPct val="20000"/>
        </a:spcBef>
        <a:spcAft>
          <a:spcPct val="0"/>
        </a:spcAft>
        <a:buChar char="•"/>
        <a:defRPr sz="8625">
          <a:solidFill>
            <a:schemeClr val="tx1"/>
          </a:solidFill>
          <a:latin typeface="+mn-lt"/>
        </a:defRPr>
      </a:lvl3pPr>
      <a:lvl4pPr marL="5760244" indent="-822722" algn="l" defTabSz="3292079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</a:defRPr>
      </a:lvl4pPr>
      <a:lvl5pPr marL="7406879" indent="-822722" algn="l" defTabSz="3292079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5pPr>
      <a:lvl6pPr marL="77497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0926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4355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8778479" indent="-822722" algn="l" defTabSz="329207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2743200" y="1067796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ka-GE" sz="6400" b="1" dirty="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სათაური</a:t>
            </a:r>
            <a:endParaRPr lang="en-US" sz="6400" b="1" dirty="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2743200" y="3581400"/>
            <a:ext cx="27432000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a-GE" sz="4200" b="1" dirty="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ავტორები:  სახელი გვარი, სახელი გვარი</a:t>
            </a:r>
            <a:endParaRPr lang="en-US" sz="4200" b="1" dirty="0">
              <a:solidFill>
                <a:srgbClr val="4B4B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859221" y="6272626"/>
            <a:ext cx="1491418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შესავალი</a:t>
            </a:r>
            <a:endParaRPr lang="en-US" sz="3600" dirty="0">
              <a:solidFill>
                <a:schemeClr val="bg1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37383721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dirty="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მადლიერება</a:t>
            </a:r>
            <a:endParaRPr lang="en-US" sz="3600" dirty="0">
              <a:solidFill>
                <a:schemeClr val="bg1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7ABC953D-A891-4F1F-BD24-179EA255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1" y="210052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dirty="0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მიზანი</a:t>
            </a:r>
            <a:endParaRPr lang="en-US" sz="3600" dirty="0">
              <a:solidFill>
                <a:schemeClr val="bg1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6184312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შედეგების განსჯა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30745405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დასკვნა</a:t>
            </a:r>
            <a:endParaRPr lang="en-US" sz="3600" dirty="0">
              <a:solidFill>
                <a:schemeClr val="bg1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859221" y="7237774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ka-G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ტექსტი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17089820" y="38348869"/>
            <a:ext cx="14914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ka-GE" dirty="0"/>
              <a:t>კვლევა შესრულებულია საქართველოს პროფესიონალ ქიმიკოსთა ასოციაციის პროექტის</a:t>
            </a:r>
            <a:r>
              <a:rPr lang="ru-RU" dirty="0"/>
              <a:t> </a:t>
            </a:r>
            <a:r>
              <a:rPr lang="ka-GE" dirty="0"/>
              <a:t>„</a:t>
            </a:r>
            <a:r>
              <a:rPr lang="en-US" dirty="0"/>
              <a:t>STEM-</a:t>
            </a:r>
            <a:r>
              <a:rPr lang="ka-GE" dirty="0" err="1"/>
              <a:t>ასისტენსის</a:t>
            </a:r>
            <a:r>
              <a:rPr lang="ka-GE" dirty="0"/>
              <a:t>“ დახმარებით  და დაფინანსებულია კონსულტაციისა და ტრენინგის ცენტრის მხარდაჭერით პროექტის „სკოლა-ლაბის სკოლების გაძლიერების ინიციატივის“ ფარგლებში, რომელიც დაფინანსებულია ფონდის </a:t>
            </a:r>
            <a:r>
              <a:rPr lang="en-US" dirty="0"/>
              <a:t>Bread for the World-</a:t>
            </a:r>
            <a:r>
              <a:rPr lang="ka-GE" dirty="0"/>
              <a:t>ის (</a:t>
            </a:r>
            <a:r>
              <a:rPr lang="en-US" dirty="0" err="1"/>
              <a:t>BfdW</a:t>
            </a:r>
            <a:r>
              <a:rPr lang="en-US" dirty="0"/>
              <a:t>) </a:t>
            </a:r>
            <a:r>
              <a:rPr lang="ka-GE" dirty="0"/>
              <a:t>მიერ.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EEF555C-8AFE-4E63-8D3C-F7DCE2BAF914}"/>
              </a:ext>
            </a:extLst>
          </p:cNvPr>
          <p:cNvSpPr txBox="1"/>
          <p:nvPr/>
        </p:nvSpPr>
        <p:spPr>
          <a:xfrm>
            <a:off x="859221" y="21970361"/>
            <a:ext cx="1491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ka-G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ტექსტი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9820" y="31699200"/>
            <a:ext cx="14914180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ka-G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ტექსტი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17089820" y="7237774"/>
            <a:ext cx="1491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ka-GE" dirty="0"/>
              <a:t>ტექსტი, ნახაზი, ცხრილი, სურათი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79C43E-4A09-449B-B9FD-C6F1D1CE6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9" y="40196772"/>
            <a:ext cx="2192226" cy="2639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2AFA2C-FBB6-4809-9936-CEC916C9F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9" y="1054959"/>
            <a:ext cx="3421888" cy="40450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10C963-038C-4EB5-86AE-6ACF20125B6D}"/>
              </a:ext>
            </a:extLst>
          </p:cNvPr>
          <p:cNvSpPr/>
          <p:nvPr/>
        </p:nvSpPr>
        <p:spPr>
          <a:xfrm>
            <a:off x="27634759" y="991194"/>
            <a:ext cx="4369241" cy="4108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/>
              <a:t>კლუბის ლოგო არსებობის შემთხვევაში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859F344-E863-446D-8FB7-320F79C162C5}"/>
              </a:ext>
            </a:extLst>
          </p:cNvPr>
          <p:cNvSpPr txBox="1"/>
          <p:nvPr/>
        </p:nvSpPr>
        <p:spPr>
          <a:xfrm>
            <a:off x="2743200" y="4518550"/>
            <a:ext cx="27432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a-GE" sz="3600" i="1" dirty="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სკოლა, კლუბი</a:t>
            </a:r>
            <a:endParaRPr lang="en-US" sz="4200" i="1" dirty="0">
              <a:solidFill>
                <a:srgbClr val="4B4B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726209DF-ADE7-415F-AF01-0F6B5FEA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1" y="25387938"/>
            <a:ext cx="1491418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a-GE" sz="36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შედეგების განსჯა</a:t>
            </a:r>
            <a:endParaRPr lang="en-US" sz="36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28D40-9554-48F9-B340-8E8DA5C613B3}"/>
              </a:ext>
            </a:extLst>
          </p:cNvPr>
          <p:cNvSpPr txBox="1"/>
          <p:nvPr/>
        </p:nvSpPr>
        <p:spPr>
          <a:xfrm>
            <a:off x="859221" y="26441400"/>
            <a:ext cx="1491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ka-GE" dirty="0"/>
              <a:t>ტექსტი, ნახაზი, ცხრილი, სურათი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A4F7A-69ED-4A43-A6DA-7DABC23DB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872" y="40309800"/>
            <a:ext cx="7385550" cy="1721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EA6B53-188A-4DC8-861E-3292205EC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0315662"/>
            <a:ext cx="2667000" cy="1957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09CBA-15DF-4228-8FC2-C9CD29E3D2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4" b="21665"/>
          <a:stretch/>
        </p:blipFill>
        <p:spPr>
          <a:xfrm>
            <a:off x="3572715" y="39936114"/>
            <a:ext cx="6629157" cy="3421686"/>
          </a:xfrm>
          <a:prstGeom prst="rect">
            <a:avLst/>
          </a:prstGeom>
        </p:spPr>
      </p:pic>
      <p:sp>
        <p:nvSpPr>
          <p:cNvPr id="31" name="Text Box 59">
            <a:extLst>
              <a:ext uri="{FF2B5EF4-FFF2-40B4-BE49-F238E27FC236}">
                <a16:creationId xmlns:a16="http://schemas.microsoft.com/office/drawing/2014/main" id="{43024B47-BBC1-4177-BDAD-FA4CFF2F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21" y="39584386"/>
            <a:ext cx="14914180" cy="181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600" dirty="0">
              <a:solidFill>
                <a:schemeClr val="bg1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ationalrouge|08-2022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82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Bree Serif</vt:lpstr>
      <vt:lpstr>Open Sans</vt:lpstr>
      <vt:lpstr>Times New Roman</vt:lpstr>
      <vt:lpstr>Libre Baskerville</vt:lpstr>
      <vt:lpstr>Arial</vt:lpstr>
      <vt:lpstr>Calibri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Elizbar</cp:lastModifiedBy>
  <cp:revision>147</cp:revision>
  <dcterms:modified xsi:type="dcterms:W3CDTF">2024-03-14T18:13:50Z</dcterms:modified>
  <cp:category>templates for scientific poster</cp:category>
</cp:coreProperties>
</file>